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80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99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791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52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925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3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55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70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6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08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51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87469-7B59-4C9F-9DB9-77B1AB72ED39}" type="datetimeFigureOut">
              <a:rPr lang="es-ES" smtClean="0"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375B6-9DF5-459D-92CB-BB2978207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262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tabilidad.tk/la-cuenta-de-perdidas-y-ganancias.html" TargetMode="External"/><Relationship Id="rId2" Type="http://schemas.openxmlformats.org/officeDocument/2006/relationships/hyperlink" Target="http://www.contabilidad.tk/el-balance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ntabilidad.tk/la-memoria.html" TargetMode="External"/><Relationship Id="rId5" Type="http://schemas.openxmlformats.org/officeDocument/2006/relationships/hyperlink" Target="http://www.contabilidad.tk/el-estado-de-cambios-en-el-patrimonio-neto.html" TargetMode="External"/><Relationship Id="rId4" Type="http://schemas.openxmlformats.org/officeDocument/2006/relationships/hyperlink" Target="http://www.contabilidad.tk/el-estado-de-flujos-de-efectivo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841248" y="292608"/>
            <a:ext cx="10582656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3.1 DEFINICION Y CONCEPTO DE CONTABILIDAD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841248" y="1230084"/>
            <a:ext cx="5779008" cy="258644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600" dirty="0"/>
              <a:t>La contabilidad es una disciplina económica cuyo objeto es generar información relevante, en términos monetarios, sobre el valor de los recursos que emplea la empresa,</a:t>
            </a:r>
            <a:r>
              <a:rPr lang="es-ES" dirty="0"/>
              <a:t> </a:t>
            </a:r>
            <a:r>
              <a:rPr lang="es-ES" sz="1600" dirty="0"/>
              <a:t>cómo están financiados y de los resultados económicos que produce su gestión, para la adopción y toma de decisiones de los diversos grupos de interés: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clientes,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inversores,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entidades financieras,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Hacienda Pública, etc.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2938272" y="903948"/>
            <a:ext cx="1584960" cy="280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Contabilidad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4379543"/>
            <a:ext cx="10582656" cy="2247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7900416" y="1547298"/>
            <a:ext cx="3681984" cy="5669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/>
              <a:t>General, dirigida a grupos de interés externos a la empresa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8948928" y="1233354"/>
            <a:ext cx="1584960" cy="280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Financiera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7900416" y="3249602"/>
            <a:ext cx="3681984" cy="5669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/>
              <a:t>Interna, analiza costes y rentabilidades de productos, clientes y departamentos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8948928" y="2950898"/>
            <a:ext cx="1584960" cy="280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Analítica</a:t>
            </a:r>
          </a:p>
        </p:txBody>
      </p:sp>
      <p:sp>
        <p:nvSpPr>
          <p:cNvPr id="15" name="Cerrar llave 14"/>
          <p:cNvSpPr/>
          <p:nvPr/>
        </p:nvSpPr>
        <p:spPr>
          <a:xfrm>
            <a:off x="7120128" y="1230084"/>
            <a:ext cx="391016" cy="2586446"/>
          </a:xfrm>
          <a:prstGeom prst="rightBrace">
            <a:avLst>
              <a:gd name="adj1" fmla="val 4343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93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841248" y="292608"/>
            <a:ext cx="10582656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3.1 DEFINICION Y CONCEPTO DE CONTABILIDAD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841248" y="1474279"/>
            <a:ext cx="5779008" cy="16977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Son el registro formal de las actividades económicas y</a:t>
            </a:r>
          </a:p>
          <a:p>
            <a:pPr algn="ctr"/>
            <a:r>
              <a:rPr lang="es-ES" dirty="0"/>
              <a:t>financieras de la empresa que se resumen y presentan periódicamente (mensual, trimestral, anualmente).</a:t>
            </a:r>
            <a:endParaRPr lang="es-ES" sz="16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2657856" y="1123759"/>
            <a:ext cx="2145792" cy="280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Estados financieros</a:t>
            </a:r>
          </a:p>
        </p:txBody>
      </p:sp>
      <p:sp>
        <p:nvSpPr>
          <p:cNvPr id="9" name="Rectángulo redondeado 8">
            <a:hlinkClick r:id="rId2"/>
          </p:cNvPr>
          <p:cNvSpPr/>
          <p:nvPr/>
        </p:nvSpPr>
        <p:spPr>
          <a:xfrm>
            <a:off x="8948928" y="843343"/>
            <a:ext cx="2474976" cy="280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Balance de situación</a:t>
            </a:r>
          </a:p>
        </p:txBody>
      </p:sp>
      <p:sp>
        <p:nvSpPr>
          <p:cNvPr id="11" name="Rectángulo redondeado 10">
            <a:hlinkClick r:id="rId3"/>
          </p:cNvPr>
          <p:cNvSpPr/>
          <p:nvPr/>
        </p:nvSpPr>
        <p:spPr>
          <a:xfrm>
            <a:off x="8948928" y="1318831"/>
            <a:ext cx="2474976" cy="487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Pérdidas y Ganancias o Cuenta de Resultado</a:t>
            </a:r>
          </a:p>
        </p:txBody>
      </p:sp>
      <p:sp>
        <p:nvSpPr>
          <p:cNvPr id="15" name="Cerrar llave 14"/>
          <p:cNvSpPr/>
          <p:nvPr/>
        </p:nvSpPr>
        <p:spPr>
          <a:xfrm>
            <a:off x="7412736" y="1440751"/>
            <a:ext cx="377952" cy="17312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redondeado 11">
            <a:hlinkClick r:id="rId4"/>
          </p:cNvPr>
          <p:cNvSpPr/>
          <p:nvPr/>
        </p:nvSpPr>
        <p:spPr>
          <a:xfrm>
            <a:off x="8948928" y="1998535"/>
            <a:ext cx="2474976" cy="4907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Estados de Flujo de Efectivo (EFE)</a:t>
            </a:r>
          </a:p>
        </p:txBody>
      </p:sp>
      <p:sp>
        <p:nvSpPr>
          <p:cNvPr id="14" name="Rectángulo redondeado 13">
            <a:hlinkClick r:id="rId5"/>
          </p:cNvPr>
          <p:cNvSpPr/>
          <p:nvPr/>
        </p:nvSpPr>
        <p:spPr>
          <a:xfrm>
            <a:off x="8948928" y="2681287"/>
            <a:ext cx="2474976" cy="4907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Estados de Cambio de Patrimonio Neto (ECPN)</a:t>
            </a:r>
          </a:p>
        </p:txBody>
      </p:sp>
      <p:sp>
        <p:nvSpPr>
          <p:cNvPr id="16" name="Rectángulo redondeado 15">
            <a:hlinkClick r:id="rId6"/>
          </p:cNvPr>
          <p:cNvSpPr/>
          <p:nvPr/>
        </p:nvSpPr>
        <p:spPr>
          <a:xfrm>
            <a:off x="8948928" y="3364039"/>
            <a:ext cx="2474976" cy="280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lt1"/>
                </a:solidFill>
              </a:rPr>
              <a:t>Memoria</a:t>
            </a:r>
          </a:p>
        </p:txBody>
      </p:sp>
    </p:spTree>
    <p:extLst>
      <p:ext uri="{BB962C8B-B14F-4D97-AF65-F5344CB8AC3E}">
        <p14:creationId xmlns:p14="http://schemas.microsoft.com/office/powerpoint/2010/main" val="27107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595311" y="292608"/>
            <a:ext cx="11001375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3.2 EL PATRIMONIO EMPRESARIAL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12" y="1008888"/>
            <a:ext cx="11001375" cy="2133600"/>
          </a:xfrm>
          <a:prstGeom prst="rect">
            <a:avLst/>
          </a:prstGeom>
        </p:spPr>
      </p:pic>
      <p:sp>
        <p:nvSpPr>
          <p:cNvPr id="13" name="Llamada ovalada 12"/>
          <p:cNvSpPr/>
          <p:nvPr/>
        </p:nvSpPr>
        <p:spPr>
          <a:xfrm>
            <a:off x="4291584" y="669036"/>
            <a:ext cx="1463040" cy="798576"/>
          </a:xfrm>
          <a:prstGeom prst="wedgeEllipseCallout">
            <a:avLst>
              <a:gd name="adj1" fmla="val -79219"/>
              <a:gd name="adj2" fmla="val 3098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ACTIVO</a:t>
            </a:r>
          </a:p>
        </p:txBody>
      </p:sp>
      <p:sp>
        <p:nvSpPr>
          <p:cNvPr id="17" name="Llamada ovalada 16"/>
          <p:cNvSpPr/>
          <p:nvPr/>
        </p:nvSpPr>
        <p:spPr>
          <a:xfrm>
            <a:off x="9414318" y="4989576"/>
            <a:ext cx="2182368" cy="1210056"/>
          </a:xfrm>
          <a:prstGeom prst="wedgeEllipseCallout">
            <a:avLst>
              <a:gd name="adj1" fmla="val -4708"/>
              <a:gd name="adj2" fmla="val -25055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PASIVO (exigible)</a:t>
            </a:r>
          </a:p>
        </p:txBody>
      </p:sp>
      <p:sp>
        <p:nvSpPr>
          <p:cNvPr id="18" name="Llamada ovalada 17"/>
          <p:cNvSpPr/>
          <p:nvPr/>
        </p:nvSpPr>
        <p:spPr>
          <a:xfrm>
            <a:off x="6701598" y="3578352"/>
            <a:ext cx="2182368" cy="1210056"/>
          </a:xfrm>
          <a:prstGeom prst="wedgeEllipseCallout">
            <a:avLst>
              <a:gd name="adj1" fmla="val 79091"/>
              <a:gd name="adj2" fmla="val -1790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PATRIMONIO NETO</a:t>
            </a:r>
          </a:p>
        </p:txBody>
      </p:sp>
      <p:sp>
        <p:nvSpPr>
          <p:cNvPr id="7" name="Llamada ovalada 6"/>
          <p:cNvSpPr/>
          <p:nvPr/>
        </p:nvSpPr>
        <p:spPr>
          <a:xfrm>
            <a:off x="5754624" y="669036"/>
            <a:ext cx="1459038" cy="798576"/>
          </a:xfrm>
          <a:prstGeom prst="wedgeEllipseCallout">
            <a:avLst>
              <a:gd name="adj1" fmla="val 86002"/>
              <a:gd name="adj2" fmla="val 3202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PASIVO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265" y="4321603"/>
            <a:ext cx="6114333" cy="2327391"/>
          </a:xfrm>
          <a:prstGeom prst="rect">
            <a:avLst/>
          </a:prstGeom>
        </p:spPr>
      </p:pic>
      <p:graphicFrame>
        <p:nvGraphicFramePr>
          <p:cNvPr id="5" name="Objeto 4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898567"/>
              </p:ext>
            </p:extLst>
          </p:nvPr>
        </p:nvGraphicFramePr>
        <p:xfrm>
          <a:off x="7521039" y="552567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o" showAsIcon="1" r:id="rId5" imgW="914400" imgH="771480" progId="Word.Document.12">
                  <p:embed/>
                </p:oleObj>
              </mc:Choice>
              <mc:Fallback>
                <p:oleObj name="Documento" showAsIcon="1" r:id="rId5" imgW="914400" imgH="771480" progId="Word.Document.12">
                  <p:embed/>
                  <p:pic>
                    <p:nvPicPr>
                      <p:cNvPr id="5" name="Objeto 4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21039" y="552567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494869" y="5224272"/>
            <a:ext cx="966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Ejercicio</a:t>
            </a:r>
          </a:p>
        </p:txBody>
      </p:sp>
    </p:spTree>
    <p:extLst>
      <p:ext uri="{BB962C8B-B14F-4D97-AF65-F5344CB8AC3E}">
        <p14:creationId xmlns:p14="http://schemas.microsoft.com/office/powerpoint/2010/main" val="363230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7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595311" y="292608"/>
            <a:ext cx="11001375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3.2 EL PATRIMONIO EMPRESARIAL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49696"/>
              </p:ext>
            </p:extLst>
          </p:nvPr>
        </p:nvGraphicFramePr>
        <p:xfrm>
          <a:off x="3316222" y="4805862"/>
          <a:ext cx="555955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066">
                  <a:extLst>
                    <a:ext uri="{9D8B030D-6E8A-4147-A177-3AD203B41FA5}">
                      <a16:colId xmlns:a16="http://schemas.microsoft.com/office/drawing/2014/main" val="3257239895"/>
                    </a:ext>
                  </a:extLst>
                </a:gridCol>
                <a:gridCol w="522084">
                  <a:extLst>
                    <a:ext uri="{9D8B030D-6E8A-4147-A177-3AD203B41FA5}">
                      <a16:colId xmlns:a16="http://schemas.microsoft.com/office/drawing/2014/main" val="781050959"/>
                    </a:ext>
                  </a:extLst>
                </a:gridCol>
                <a:gridCol w="2449402">
                  <a:extLst>
                    <a:ext uri="{9D8B030D-6E8A-4147-A177-3AD203B41FA5}">
                      <a16:colId xmlns:a16="http://schemas.microsoft.com/office/drawing/2014/main" val="27057385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ACTIVO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PASIVO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97913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0057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76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43853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11" y="1153668"/>
            <a:ext cx="1100137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57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841248" y="292608"/>
            <a:ext cx="10582656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3.3 EL BALANCE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841248" y="868798"/>
            <a:ext cx="10582656" cy="97235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Representa el estado del patrimonio empresarial en una fecha dada, generalmente a 31 de diciembre.</a:t>
            </a:r>
          </a:p>
          <a:p>
            <a:r>
              <a:rPr lang="es-ES" dirty="0"/>
              <a:t>Se dice que el Balance es:</a:t>
            </a:r>
          </a:p>
          <a:p>
            <a:r>
              <a:rPr lang="es-ES" i="1" dirty="0"/>
              <a:t>“la foto de la empresa en un momento determinado” -&gt; Variable fondo.</a:t>
            </a:r>
            <a:endParaRPr lang="es-ES" sz="16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5843" y="2397942"/>
            <a:ext cx="7219950" cy="3829050"/>
          </a:xfrm>
          <a:prstGeom prst="rect">
            <a:avLst/>
          </a:prstGeom>
        </p:spPr>
      </p:pic>
      <p:sp>
        <p:nvSpPr>
          <p:cNvPr id="2" name="Flecha abajo 1"/>
          <p:cNvSpPr/>
          <p:nvPr/>
        </p:nvSpPr>
        <p:spPr>
          <a:xfrm>
            <a:off x="1655806" y="2866768"/>
            <a:ext cx="333633" cy="3175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 abajo 5"/>
          <p:cNvSpPr/>
          <p:nvPr/>
        </p:nvSpPr>
        <p:spPr>
          <a:xfrm>
            <a:off x="10002197" y="2866768"/>
            <a:ext cx="333633" cy="3175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1224919" y="2620391"/>
            <a:ext cx="430887" cy="366844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s-ES" sz="1600" dirty="0"/>
              <a:t>De menor a mayor disponibilidad (liquidez)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0335830" y="2999767"/>
            <a:ext cx="430887" cy="2625399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s-ES" sz="1600" dirty="0"/>
              <a:t>De menor a mayor exigibilidad</a:t>
            </a:r>
          </a:p>
        </p:txBody>
      </p:sp>
      <p:graphicFrame>
        <p:nvGraphicFramePr>
          <p:cNvPr id="10" name="Objeto 9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645666"/>
              </p:ext>
            </p:extLst>
          </p:nvPr>
        </p:nvGraphicFramePr>
        <p:xfrm>
          <a:off x="11194727" y="608647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o" showAsIcon="1" r:id="rId4" imgW="914400" imgH="771480" progId="Word.Document.12">
                  <p:embed/>
                </p:oleObj>
              </mc:Choice>
              <mc:Fallback>
                <p:oleObj name="Documento" showAsIcon="1" r:id="rId4" imgW="914400" imgH="771480" progId="Word.Document.12">
                  <p:embed/>
                  <p:pic>
                    <p:nvPicPr>
                      <p:cNvPr id="10" name="Objeto 9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94727" y="608647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11142387" y="5717143"/>
            <a:ext cx="966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Ejercicio</a:t>
            </a:r>
          </a:p>
        </p:txBody>
      </p:sp>
    </p:spTree>
    <p:extLst>
      <p:ext uri="{BB962C8B-B14F-4D97-AF65-F5344CB8AC3E}">
        <p14:creationId xmlns:p14="http://schemas.microsoft.com/office/powerpoint/2010/main" val="35928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841248" y="292608"/>
            <a:ext cx="10582656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3.4 EL RESULTADO DE LA EMPRESA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841248" y="820429"/>
            <a:ext cx="10582656" cy="12748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La empresa, en la realización de su actividad económica, va a prestar una serie de bienes o servicios a</a:t>
            </a:r>
          </a:p>
          <a:p>
            <a:r>
              <a:rPr lang="es-ES" dirty="0"/>
              <a:t>lo largo del ejercicio que le van a generar unos ingresos o rentas positivas (por ejemplo, los que se derivan de las ventas), pero también va a adquirir del exterior una serie de bienes y servicios de muy diversa naturaleza, que a su vez generan gastos o rentas negativas (sueldos del personal, alquileres, suministros,…)</a:t>
            </a:r>
            <a:endParaRPr lang="es-ES" sz="16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2718486"/>
            <a:ext cx="8222235" cy="3552412"/>
          </a:xfrm>
          <a:prstGeom prst="rect">
            <a:avLst/>
          </a:prstGeom>
        </p:spPr>
      </p:pic>
      <p:sp>
        <p:nvSpPr>
          <p:cNvPr id="12" name="Llamada ovalada 11"/>
          <p:cNvSpPr/>
          <p:nvPr/>
        </p:nvSpPr>
        <p:spPr>
          <a:xfrm>
            <a:off x="3723007" y="4794423"/>
            <a:ext cx="1717590" cy="1149178"/>
          </a:xfrm>
          <a:prstGeom prst="wedgeEllipseCallout">
            <a:avLst>
              <a:gd name="adj1" fmla="val 63616"/>
              <a:gd name="adj2" fmla="val -7298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/>
              <a:t>(+) Ingresos</a:t>
            </a:r>
          </a:p>
          <a:p>
            <a:pPr algn="ctr"/>
            <a:r>
              <a:rPr lang="es-ES" sz="1600" dirty="0"/>
              <a:t>(-) Gastos</a:t>
            </a:r>
          </a:p>
        </p:txBody>
      </p:sp>
      <p:sp>
        <p:nvSpPr>
          <p:cNvPr id="13" name="Pergamino horizontal 12"/>
          <p:cNvSpPr/>
          <p:nvPr/>
        </p:nvSpPr>
        <p:spPr>
          <a:xfrm>
            <a:off x="9675340" y="3944816"/>
            <a:ext cx="1841157" cy="1099751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/>
              <a:t>Ingreso ≠ Cobro</a:t>
            </a:r>
          </a:p>
          <a:p>
            <a:pPr algn="ctr"/>
            <a:r>
              <a:rPr lang="es-ES" sz="1600" dirty="0"/>
              <a:t>Gasto ≠ Pago</a:t>
            </a:r>
          </a:p>
        </p:txBody>
      </p:sp>
    </p:spTree>
    <p:extLst>
      <p:ext uri="{BB962C8B-B14F-4D97-AF65-F5344CB8AC3E}">
        <p14:creationId xmlns:p14="http://schemas.microsoft.com/office/powerpoint/2010/main" val="176193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841248" y="292608"/>
            <a:ext cx="10582656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3.5 CUENTA DE PERDIDAS Y GANANCIAS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841248" y="820429"/>
            <a:ext cx="10582656" cy="12748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La Cuenta de Pérdidas y Ganancias es un estado financiero que representa el resultado del ejercicio, es decir, la diferencia entre ingresos y gastos-&gt; </a:t>
            </a:r>
            <a:r>
              <a:rPr lang="es-ES" i="1" dirty="0"/>
              <a:t>Variable flujo</a:t>
            </a:r>
            <a:r>
              <a:rPr lang="es-ES" dirty="0"/>
              <a:t>.</a:t>
            </a:r>
            <a:endParaRPr lang="es-ES" sz="1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5926" y="3187271"/>
            <a:ext cx="7353300" cy="2114550"/>
          </a:xfrm>
          <a:prstGeom prst="rect">
            <a:avLst/>
          </a:prstGeom>
        </p:spPr>
      </p:pic>
      <p:graphicFrame>
        <p:nvGraphicFramePr>
          <p:cNvPr id="3" name="Objeto 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592699"/>
              </p:ext>
            </p:extLst>
          </p:nvPr>
        </p:nvGraphicFramePr>
        <p:xfrm>
          <a:off x="11277600" y="608647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o" showAsIcon="1" r:id="rId4" imgW="914400" imgH="771480" progId="Word.Document.12">
                  <p:embed/>
                </p:oleObj>
              </mc:Choice>
              <mc:Fallback>
                <p:oleObj name="Documento" showAsIcon="1" r:id="rId4" imgW="914400" imgH="771480" progId="Word.Document.12">
                  <p:embed/>
                  <p:pic>
                    <p:nvPicPr>
                      <p:cNvPr id="3" name="Objeto 2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277600" y="608647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1142387" y="5717143"/>
            <a:ext cx="966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Ejercicio</a:t>
            </a:r>
          </a:p>
        </p:txBody>
      </p:sp>
      <p:sp>
        <p:nvSpPr>
          <p:cNvPr id="6" name="Llamada ovalada 5"/>
          <p:cNvSpPr/>
          <p:nvPr/>
        </p:nvSpPr>
        <p:spPr>
          <a:xfrm>
            <a:off x="514350" y="4015946"/>
            <a:ext cx="1487445" cy="1136822"/>
          </a:xfrm>
          <a:prstGeom prst="wedgeEllipseCallout">
            <a:avLst>
              <a:gd name="adj1" fmla="val 88800"/>
              <a:gd name="adj2" fmla="val 2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Resultado de explotación </a:t>
            </a:r>
          </a:p>
          <a:p>
            <a:pPr algn="ctr"/>
            <a:r>
              <a:rPr lang="es-ES" sz="1200" dirty="0"/>
              <a:t>+ </a:t>
            </a:r>
          </a:p>
          <a:p>
            <a:pPr algn="ctr"/>
            <a:r>
              <a:rPr lang="es-ES" sz="1200" dirty="0"/>
              <a:t>Resultado financiero</a:t>
            </a:r>
          </a:p>
        </p:txBody>
      </p:sp>
    </p:spTree>
    <p:extLst>
      <p:ext uri="{BB962C8B-B14F-4D97-AF65-F5344CB8AC3E}">
        <p14:creationId xmlns:p14="http://schemas.microsoft.com/office/powerpoint/2010/main" val="75967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841247" y="292608"/>
            <a:ext cx="10691725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3.6 OTROS ESTADOS CONTABLES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841247" y="1186250"/>
            <a:ext cx="5065283" cy="17979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/>
              <a:t>Estado de Cambios en el Patrimonio Neto (ECPN): </a:t>
            </a:r>
            <a:r>
              <a:rPr lang="es-ES" dirty="0"/>
              <a:t>Este estado contable ofrece  Información sobre las variaciones experimentadas por el patrimonio neto en un ejercicio económico. </a:t>
            </a:r>
            <a:endParaRPr lang="es-ES" sz="16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6467689" y="1186249"/>
            <a:ext cx="5065283" cy="32127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/>
              <a:t>El Resultado de la cuenta de pérdidas y ganancias.</a:t>
            </a:r>
            <a:endParaRPr lang="es-ES" sz="1400" dirty="0"/>
          </a:p>
        </p:txBody>
      </p:sp>
      <p:sp>
        <p:nvSpPr>
          <p:cNvPr id="9" name="Rectángulo redondeado 8"/>
          <p:cNvSpPr/>
          <p:nvPr/>
        </p:nvSpPr>
        <p:spPr>
          <a:xfrm>
            <a:off x="6467688" y="1649628"/>
            <a:ext cx="5065283" cy="327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Ingresos y gastos imputados directamente al patrimonio neto.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6467688" y="2113006"/>
            <a:ext cx="5065283" cy="4077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Operaciones con socios y propietarios, tales como ampliaciones y reducciones de capital o reparto de dividendos, entre otras.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6467688" y="2656703"/>
            <a:ext cx="5065283" cy="327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Ajustes derivados de errores o cambios de criterios contables.</a:t>
            </a:r>
          </a:p>
        </p:txBody>
      </p:sp>
      <p:sp>
        <p:nvSpPr>
          <p:cNvPr id="7" name="Cerrar llave 6"/>
          <p:cNvSpPr/>
          <p:nvPr/>
        </p:nvSpPr>
        <p:spPr>
          <a:xfrm>
            <a:off x="6017740" y="1186249"/>
            <a:ext cx="338737" cy="17979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redondeado 12"/>
          <p:cNvSpPr/>
          <p:nvPr/>
        </p:nvSpPr>
        <p:spPr>
          <a:xfrm>
            <a:off x="841247" y="3933569"/>
            <a:ext cx="5065283" cy="239308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/>
              <a:t>Estados de Flujos de Efectivo (EFE): </a:t>
            </a:r>
          </a:p>
          <a:p>
            <a:r>
              <a:rPr lang="es-ES" dirty="0"/>
              <a:t>Estado contable que explica la variación de la tesorería, cobros y pagos, durante un periodo.</a:t>
            </a:r>
          </a:p>
          <a:p>
            <a:r>
              <a:rPr lang="es-ES" dirty="0"/>
              <a:t>Permite evaluar aspectos como los siguientes:</a:t>
            </a:r>
          </a:p>
          <a:p>
            <a:r>
              <a:rPr lang="es-ES" dirty="0"/>
              <a:t>• La capacidad de la actividad para generar caja.</a:t>
            </a:r>
          </a:p>
          <a:p>
            <a:r>
              <a:rPr lang="es-ES" dirty="0"/>
              <a:t>• El esfuerzo inversor de la empresa.</a:t>
            </a:r>
          </a:p>
          <a:p>
            <a:r>
              <a:rPr lang="es-ES" dirty="0"/>
              <a:t>• La relación entre la nueva financiación aportada por los accionistas y por los prestamistas.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6467689" y="3933569"/>
            <a:ext cx="5065283" cy="4891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u="sng" dirty="0"/>
              <a:t>Actividades de explotación</a:t>
            </a:r>
            <a:r>
              <a:rPr lang="es-ES" sz="1400" dirty="0"/>
              <a:t>. Activo y pasivo corriente de explotación.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6477895" y="4966385"/>
            <a:ext cx="5065283" cy="4438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u="sng" dirty="0"/>
              <a:t>Actividades de inversión</a:t>
            </a:r>
            <a:r>
              <a:rPr lang="es-ES" sz="1400" dirty="0"/>
              <a:t>. Adquisición y venta de activos fijos (inmovilizado material) e inversiones financieras.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6477895" y="5835478"/>
            <a:ext cx="5065283" cy="48793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u="sng" dirty="0"/>
              <a:t>Actividades de Financiación</a:t>
            </a:r>
            <a:r>
              <a:rPr lang="es-ES" sz="1400" dirty="0"/>
              <a:t>. Obtención y devolución de prestamos, operaciones de capital, etc.</a:t>
            </a:r>
          </a:p>
        </p:txBody>
      </p:sp>
      <p:sp>
        <p:nvSpPr>
          <p:cNvPr id="18" name="Cerrar llave 17"/>
          <p:cNvSpPr/>
          <p:nvPr/>
        </p:nvSpPr>
        <p:spPr>
          <a:xfrm>
            <a:off x="6022844" y="3933570"/>
            <a:ext cx="338737" cy="2393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679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841247" y="292608"/>
            <a:ext cx="10691725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3.6 OTROS ESTADOS CONTABLES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841247" y="1186249"/>
            <a:ext cx="5065283" cy="46461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/>
              <a:t>Memoria: </a:t>
            </a:r>
          </a:p>
          <a:p>
            <a:r>
              <a:rPr lang="es-ES" dirty="0"/>
              <a:t>La memoria completa, amplía y comenta la información contenida en las anteriores</a:t>
            </a:r>
          </a:p>
          <a:p>
            <a:r>
              <a:rPr lang="es-ES" dirty="0"/>
              <a:t>cuentas anuales. Con el fin de que reflejen la imagen fiel del patrimonio, de la situación</a:t>
            </a:r>
          </a:p>
          <a:p>
            <a:r>
              <a:rPr lang="es-ES" dirty="0"/>
              <a:t>financiera y de los resultados de la empresa.</a:t>
            </a:r>
            <a:endParaRPr lang="es-ES" sz="16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6467689" y="1186249"/>
            <a:ext cx="5065283" cy="32127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El objeto, que define las actividades de la empresa.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6467688" y="1649628"/>
            <a:ext cx="5065283" cy="327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Los criterios de presentación de los estados financieros.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6467688" y="2113006"/>
            <a:ext cx="5065283" cy="4077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La aplicación de resultados del ejercicio, desglosando la parte retenida y los dividendos.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6467688" y="2656703"/>
            <a:ext cx="5065283" cy="327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Las normas de registro y valoración de los hechos contables.</a:t>
            </a:r>
          </a:p>
        </p:txBody>
      </p:sp>
      <p:sp>
        <p:nvSpPr>
          <p:cNvPr id="7" name="Cerrar llave 6"/>
          <p:cNvSpPr/>
          <p:nvPr/>
        </p:nvSpPr>
        <p:spPr>
          <a:xfrm>
            <a:off x="6017740" y="1186248"/>
            <a:ext cx="338737" cy="46461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redondeado 15"/>
          <p:cNvSpPr/>
          <p:nvPr/>
        </p:nvSpPr>
        <p:spPr>
          <a:xfrm>
            <a:off x="6467688" y="3120081"/>
            <a:ext cx="5065283" cy="327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Las aclaraciones a las principales partidas de los estados financieros.</a:t>
            </a:r>
          </a:p>
        </p:txBody>
      </p:sp>
      <p:sp>
        <p:nvSpPr>
          <p:cNvPr id="19" name="Rectángulo redondeado 18"/>
          <p:cNvSpPr/>
          <p:nvPr/>
        </p:nvSpPr>
        <p:spPr>
          <a:xfrm>
            <a:off x="6467687" y="3583459"/>
            <a:ext cx="5065283" cy="327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Las operaciones en moneda extranjera y con partes vinculadas.</a:t>
            </a:r>
          </a:p>
        </p:txBody>
      </p:sp>
      <p:sp>
        <p:nvSpPr>
          <p:cNvPr id="20" name="Rectángulo redondeado 19"/>
          <p:cNvSpPr/>
          <p:nvPr/>
        </p:nvSpPr>
        <p:spPr>
          <a:xfrm>
            <a:off x="6467687" y="4046837"/>
            <a:ext cx="5065283" cy="327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La situación fiscal.</a:t>
            </a:r>
          </a:p>
        </p:txBody>
      </p:sp>
      <p:sp>
        <p:nvSpPr>
          <p:cNvPr id="21" name="Rectángulo redondeado 20"/>
          <p:cNvSpPr/>
          <p:nvPr/>
        </p:nvSpPr>
        <p:spPr>
          <a:xfrm>
            <a:off x="6467687" y="4510215"/>
            <a:ext cx="5065283" cy="327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Las actuaciones con relación al medio ambiente.</a:t>
            </a:r>
          </a:p>
        </p:txBody>
      </p:sp>
      <p:sp>
        <p:nvSpPr>
          <p:cNvPr id="22" name="Rectángulo redondeado 21"/>
          <p:cNvSpPr/>
          <p:nvPr/>
        </p:nvSpPr>
        <p:spPr>
          <a:xfrm>
            <a:off x="6467687" y="4973593"/>
            <a:ext cx="5065283" cy="8587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Los hechos posteriores al cierre del ejercicio que nazcan de circunstancias ya existentes a dicha fecha o que no habiendo ocurrido aún, sean de importancia para comprender la posición de la empresa.</a:t>
            </a:r>
          </a:p>
        </p:txBody>
      </p:sp>
    </p:spTree>
    <p:extLst>
      <p:ext uri="{BB962C8B-B14F-4D97-AF65-F5344CB8AC3E}">
        <p14:creationId xmlns:p14="http://schemas.microsoft.com/office/powerpoint/2010/main" val="323533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733</Words>
  <Application>Microsoft Office PowerPoint</Application>
  <PresentationFormat>Panorámica</PresentationFormat>
  <Paragraphs>80</Paragraphs>
  <Slides>9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Documento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Muntaner</dc:creator>
  <cp:lastModifiedBy>Antonio Muntaner</cp:lastModifiedBy>
  <cp:revision>33</cp:revision>
  <dcterms:created xsi:type="dcterms:W3CDTF">2017-01-07T12:26:04Z</dcterms:created>
  <dcterms:modified xsi:type="dcterms:W3CDTF">2017-01-17T11:48:56Z</dcterms:modified>
</cp:coreProperties>
</file>